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9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87" r:id="rId13"/>
    <p:sldId id="270" r:id="rId14"/>
    <p:sldId id="271" r:id="rId15"/>
    <p:sldId id="273" r:id="rId16"/>
    <p:sldId id="275" r:id="rId17"/>
    <p:sldId id="276" r:id="rId18"/>
    <p:sldId id="277" r:id="rId19"/>
    <p:sldId id="280" r:id="rId20"/>
    <p:sldId id="279" r:id="rId21"/>
    <p:sldId id="284" r:id="rId22"/>
    <p:sldId id="283" r:id="rId23"/>
    <p:sldId id="282" r:id="rId24"/>
    <p:sldId id="296" r:id="rId25"/>
    <p:sldId id="297" r:id="rId26"/>
    <p:sldId id="286" r:id="rId27"/>
    <p:sldId id="267" r:id="rId28"/>
    <p:sldId id="268" r:id="rId29"/>
    <p:sldId id="269" r:id="rId30"/>
    <p:sldId id="288" r:id="rId31"/>
    <p:sldId id="293" r:id="rId32"/>
    <p:sldId id="289" r:id="rId33"/>
    <p:sldId id="294" r:id="rId34"/>
    <p:sldId id="295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19/04/2019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jpeg"/><Relationship Id="rId7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jpe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jpeg"/><Relationship Id="rId7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jpeg"/><Relationship Id="rId7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500" dirty="0">
                    <a:latin typeface="+mn-lt"/>
                  </a:rPr>
                  <a:t>Measurement of the top-anti-top differential production cross section in the all-hadronic ﬁnal state using the 2016 proton-proton collision data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5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GB" sz="2500" dirty="0">
                    <a:latin typeface="+mn-lt"/>
                  </a:rPr>
                  <a:t> = 13 </a:t>
                </a:r>
                <a:r>
                  <a:rPr lang="en-GB" sz="2500" dirty="0" err="1">
                    <a:latin typeface="+mn-lt"/>
                  </a:rPr>
                  <a:t>TeV</a:t>
                </a:r>
                <a:endParaRPr lang="en-GB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  <a:blipFill>
                <a:blip r:embed="rId2"/>
                <a:stretch>
                  <a:fillRect b="-100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4028" y="4674413"/>
            <a:ext cx="874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 </a:t>
            </a:r>
            <a:r>
              <a:rPr lang="en-US" dirty="0" err="1">
                <a:latin typeface="+mj-lt"/>
              </a:rPr>
              <a:t>I.Papakrivopoulos</a:t>
            </a:r>
            <a:r>
              <a:rPr lang="en-US" dirty="0">
                <a:latin typeface="+mj-lt"/>
              </a:rPr>
              <a:t>, 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7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64240" y="3379518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09900" y="801894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4429" y="34341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3117199" y="1513081"/>
            <a:ext cx="1398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674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0363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52666" y="1380872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49711" y="339323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4703999" y="211904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regularization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795683"/>
            <a:ext cx="4038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</a:t>
            </a:r>
            <a:r>
              <a:rPr lang="en-US" sz="2500" dirty="0" err="1"/>
              <a:t>parton</a:t>
            </a:r>
            <a:r>
              <a:rPr lang="en-US" sz="2500" dirty="0"/>
              <a:t>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73738"/>
            <a:ext cx="4029104" cy="3549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81" y="1570091"/>
            <a:ext cx="4114831" cy="3540469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2505206" y="876063"/>
            <a:ext cx="2407491" cy="597675"/>
          </a:xfrm>
          <a:prstGeom prst="wedgeRoundRectCallout">
            <a:avLst>
              <a:gd name="adj1" fmla="val -28427"/>
              <a:gd name="adj2" fmla="val 90026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f</a:t>
            </a:r>
            <a:r>
              <a:rPr lang="en-US" sz="1400" baseline="-25000" dirty="0">
                <a:solidFill>
                  <a:srgbClr val="00B0F0"/>
                </a:solidFill>
              </a:rPr>
              <a:t>1</a:t>
            </a:r>
            <a:r>
              <a:rPr lang="en-US" sz="1400" dirty="0">
                <a:solidFill>
                  <a:srgbClr val="00B0F0"/>
                </a:solidFill>
              </a:rPr>
              <a:t>: fraction of </a:t>
            </a:r>
            <a:r>
              <a:rPr lang="en-US" sz="1400" dirty="0" err="1">
                <a:solidFill>
                  <a:srgbClr val="00B0F0"/>
                </a:solidFill>
              </a:rPr>
              <a:t>reco</a:t>
            </a:r>
            <a:r>
              <a:rPr lang="en-US" sz="1400" dirty="0">
                <a:solidFill>
                  <a:srgbClr val="00B0F0"/>
                </a:solidFill>
              </a:rPr>
              <a:t> events in the </a:t>
            </a:r>
            <a:r>
              <a:rPr lang="en-US" sz="1400" dirty="0" err="1">
                <a:solidFill>
                  <a:srgbClr val="00B0F0"/>
                </a:solidFill>
              </a:rPr>
              <a:t>reco+parton</a:t>
            </a:r>
            <a:r>
              <a:rPr lang="en-US" sz="1400" dirty="0">
                <a:solidFill>
                  <a:srgbClr val="00B0F0"/>
                </a:solidFill>
              </a:rPr>
              <a:t> phase space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450721" y="5110559"/>
            <a:ext cx="2742303" cy="817847"/>
          </a:xfrm>
          <a:prstGeom prst="wedgeRoundRectCallout">
            <a:avLst>
              <a:gd name="adj1" fmla="val -18449"/>
              <a:gd name="adj2" fmla="val -123456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  <a:r>
              <a:rPr lang="en-US" sz="1400" dirty="0">
                <a:solidFill>
                  <a:srgbClr val="FF0000"/>
                </a:solidFill>
              </a:rPr>
              <a:t>: fraction of </a:t>
            </a:r>
            <a:r>
              <a:rPr lang="en-US" sz="1400" dirty="0" err="1">
                <a:solidFill>
                  <a:srgbClr val="FF0000"/>
                </a:solidFill>
              </a:rPr>
              <a:t>parton</a:t>
            </a:r>
            <a:r>
              <a:rPr lang="en-US" sz="1400" dirty="0">
                <a:solidFill>
                  <a:srgbClr val="FF0000"/>
                </a:solidFill>
              </a:rPr>
              <a:t> events in the </a:t>
            </a:r>
            <a:r>
              <a:rPr lang="en-US" sz="1400" dirty="0" err="1">
                <a:solidFill>
                  <a:srgbClr val="FF0000"/>
                </a:solidFill>
              </a:rPr>
              <a:t>reco+parton</a:t>
            </a:r>
            <a:r>
              <a:rPr lang="en-US" sz="1400" dirty="0">
                <a:solidFill>
                  <a:srgbClr val="FF0000"/>
                </a:solidFill>
              </a:rPr>
              <a:t> phase space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30244" y="149693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82237" y="150545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0411" y="145298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4628" y="14529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501" y="972005"/>
            <a:ext cx="4388155" cy="22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1421450" y="1062664"/>
            <a:ext cx="2511427" cy="768371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C00000"/>
                </a:solidFill>
                <a:latin typeface="+mj-lt"/>
              </a:rPr>
              <a:t> level measurements 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126028" y="1054700"/>
            <a:ext cx="2511427" cy="776335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 level measurements (normalized)</a:t>
            </a:r>
            <a:endParaRPr lang="en-GB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32A1AC-F6D6-1049-B46B-8D9BC6A3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8" y="2007636"/>
            <a:ext cx="7283966" cy="3070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590" y="1947056"/>
            <a:ext cx="3826604" cy="34057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0" y="1947056"/>
            <a:ext cx="3826604" cy="34057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985074" y="203135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37086" y="2031357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74702" y="7600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4701" y="3497992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96843" y="34888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61924" y="76138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the </a:t>
                </a:r>
                <a:r>
                  <a:rPr lang="en-US" dirty="0" err="1"/>
                  <a:t>parton</a:t>
                </a:r>
                <a:r>
                  <a:rPr lang="en-US" dirty="0"/>
                  <a:t> phase space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Jet Mass Soft Drop Technique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3709" y="1207008"/>
                <a:ext cx="8683143" cy="343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Reconstruct the jet mass by removing soft contributions from pileup and collinear emissions</a:t>
                </a:r>
                <a:endParaRPr lang="en-GB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l-GR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CMS: </a:t>
                </a:r>
                <a:r>
                  <a:rPr lang="en-US" dirty="0" err="1">
                    <a:latin typeface="+mj-lt"/>
                  </a:rPr>
                  <a:t>z</a:t>
                </a:r>
                <a:r>
                  <a:rPr lang="en-US" baseline="-25000" dirty="0" err="1">
                    <a:latin typeface="+mj-lt"/>
                  </a:rPr>
                  <a:t>cut</a:t>
                </a:r>
                <a:r>
                  <a:rPr lang="en-US" dirty="0">
                    <a:latin typeface="+mj-lt"/>
                  </a:rPr>
                  <a:t> = 0.1 and </a:t>
                </a:r>
                <a:r>
                  <a:rPr lang="el-GR" dirty="0">
                    <a:latin typeface="+mj-lt"/>
                  </a:rPr>
                  <a:t>β = 0</a:t>
                </a:r>
                <a:r>
                  <a:rPr lang="en-US" dirty="0">
                    <a:latin typeface="+mj-lt"/>
                  </a:rPr>
                  <a:t> , R</a:t>
                </a:r>
                <a:r>
                  <a:rPr lang="en-US" baseline="-25000" dirty="0">
                    <a:latin typeface="+mj-lt"/>
                  </a:rPr>
                  <a:t>0</a:t>
                </a:r>
                <a:r>
                  <a:rPr lang="en-US" dirty="0">
                    <a:latin typeface="+mj-lt"/>
                  </a:rPr>
                  <a:t> = 0.8</a:t>
                </a:r>
                <a:endParaRPr lang="el-GR" dirty="0">
                  <a:latin typeface="+mj-lt"/>
                </a:endParaRPr>
              </a:p>
              <a:p>
                <a:endParaRPr lang="el-GR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This means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&gt;0.1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endParaRPr lang="el-GR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Technique goes backwards to de-cluster the jet keeps only the objects that have a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p</a:t>
                </a:r>
                <a:r>
                  <a:rPr lang="en-US" baseline="-25000" dirty="0" err="1">
                    <a:latin typeface="+mj-lt"/>
                    <a:sym typeface="Wingdings" panose="05000000000000000000" pitchFamily="2" charset="2"/>
                  </a:rPr>
                  <a:t>T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no smaller than 10% of the “central”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p</a:t>
                </a:r>
                <a:r>
                  <a:rPr lang="en-US" baseline="-25000" dirty="0" err="1">
                    <a:latin typeface="+mj-lt"/>
                    <a:sym typeface="Wingdings" panose="05000000000000000000" pitchFamily="2" charset="2"/>
                  </a:rPr>
                  <a:t>T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of the jet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Suppress contributions from secondary sources</a:t>
                </a:r>
                <a:r>
                  <a:rPr lang="en-US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9" y="1207008"/>
                <a:ext cx="8683143" cy="3437479"/>
              </a:xfrm>
              <a:prstGeom prst="rect">
                <a:avLst/>
              </a:prstGeom>
              <a:blipFill>
                <a:blip r:embed="rId4"/>
                <a:stretch>
                  <a:fillRect l="-492" t="-887" b="-1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31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N </a:t>
            </a:r>
            <a:r>
              <a:rPr lang="en-US" sz="2500" dirty="0" err="1"/>
              <a:t>Subjetiness</a:t>
            </a:r>
            <a:r>
              <a:rPr lang="en-US" sz="2500" dirty="0"/>
              <a:t> </a:t>
            </a:r>
            <a:r>
              <a:rPr lang="el-GR" sz="2500" dirty="0"/>
              <a:t>τ</a:t>
            </a:r>
            <a:r>
              <a:rPr lang="en-US" sz="2500" baseline="-25000" dirty="0"/>
              <a:t>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7510" y="936346"/>
                <a:ext cx="8683143" cy="298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The NN combines the </a:t>
                </a:r>
                <a:r>
                  <a:rPr lang="el-GR" dirty="0">
                    <a:latin typeface="+mj-lt"/>
                  </a:rPr>
                  <a:t>τ</a:t>
                </a:r>
                <a:r>
                  <a:rPr lang="el-GR" baseline="-25000" dirty="0">
                    <a:latin typeface="+mj-lt"/>
                  </a:rPr>
                  <a:t>1</a:t>
                </a:r>
                <a:r>
                  <a:rPr lang="el-GR" dirty="0">
                    <a:latin typeface="+mj-lt"/>
                  </a:rPr>
                  <a:t> , τ</a:t>
                </a:r>
                <a:r>
                  <a:rPr lang="el-GR" baseline="-25000" dirty="0">
                    <a:latin typeface="+mj-lt"/>
                  </a:rPr>
                  <a:t>2</a:t>
                </a:r>
                <a:r>
                  <a:rPr lang="el-GR" dirty="0">
                    <a:latin typeface="+mj-lt"/>
                  </a:rPr>
                  <a:t> , τ</a:t>
                </a:r>
                <a:r>
                  <a:rPr lang="el-GR" baseline="-25000" dirty="0">
                    <a:latin typeface="+mj-lt"/>
                  </a:rPr>
                  <a:t>3</a:t>
                </a:r>
                <a:r>
                  <a:rPr lang="el-GR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of the two leading jets, where </a:t>
                </a:r>
                <a:r>
                  <a:rPr lang="el-GR" dirty="0">
                    <a:latin typeface="+mj-lt"/>
                  </a:rPr>
                  <a:t>τ</a:t>
                </a:r>
                <a:r>
                  <a:rPr lang="el-GR" baseline="-25000" dirty="0">
                    <a:latin typeface="+mj-lt"/>
                  </a:rPr>
                  <a:t>Ν</a:t>
                </a:r>
                <a:r>
                  <a:rPr lang="el-GR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is the </a:t>
                </a:r>
                <a:r>
                  <a:rPr lang="en-US" dirty="0" err="1">
                    <a:latin typeface="+mj-lt"/>
                  </a:rPr>
                  <a:t>subjetiness</a:t>
                </a:r>
                <a:r>
                  <a:rPr lang="en-US" dirty="0">
                    <a:latin typeface="+mj-lt"/>
                  </a:rPr>
                  <a:t> and N is the number of prong jets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Prong jets are the number of jets that determine the substructure of the boosted jets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The </a:t>
                </a:r>
                <a:r>
                  <a:rPr lang="el-GR" dirty="0">
                    <a:latin typeface="+mj-lt"/>
                  </a:rPr>
                  <a:t>τ</a:t>
                </a:r>
                <a:r>
                  <a:rPr lang="en-US" baseline="-25000" dirty="0" err="1">
                    <a:latin typeface="+mj-lt"/>
                  </a:rPr>
                  <a:t>i</a:t>
                </a:r>
                <a:r>
                  <a:rPr lang="en-US" dirty="0">
                    <a:latin typeface="+mj-lt"/>
                  </a:rPr>
                  <a:t> is defined as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Where </a:t>
                </a:r>
                <a:r>
                  <a:rPr lang="el-GR" dirty="0">
                    <a:latin typeface="+mj-lt"/>
                  </a:rPr>
                  <a:t>Δ</a:t>
                </a:r>
                <a:r>
                  <a:rPr lang="en-US" dirty="0" err="1">
                    <a:latin typeface="+mj-lt"/>
                  </a:rPr>
                  <a:t>R</a:t>
                </a:r>
                <a:r>
                  <a:rPr lang="en-US" baseline="-25000" dirty="0" err="1">
                    <a:latin typeface="+mj-lt"/>
                  </a:rPr>
                  <a:t>ik</a:t>
                </a:r>
                <a:r>
                  <a:rPr lang="en-US" dirty="0">
                    <a:latin typeface="+mj-lt"/>
                  </a:rPr>
                  <a:t> is the angular separation between </a:t>
                </a:r>
                <a:r>
                  <a:rPr lang="en-US" dirty="0">
                    <a:solidFill>
                      <a:srgbClr val="0070C0"/>
                    </a:solidFill>
                    <a:latin typeface="+mj-lt"/>
                  </a:rPr>
                  <a:t>constituent k </a:t>
                </a:r>
                <a:r>
                  <a:rPr lang="en-US" dirty="0">
                    <a:latin typeface="+mj-lt"/>
                  </a:rPr>
                  <a:t>and </a:t>
                </a:r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candidate </a:t>
                </a:r>
                <a:r>
                  <a:rPr lang="en-US" dirty="0" err="1">
                    <a:solidFill>
                      <a:srgbClr val="C00000"/>
                    </a:solidFill>
                    <a:latin typeface="+mj-lt"/>
                  </a:rPr>
                  <a:t>subjet</a:t>
                </a:r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+mj-lt"/>
                  </a:rPr>
                  <a:t>i</a:t>
                </a:r>
                <a:endParaRPr lang="en-US" dirty="0">
                  <a:solidFill>
                    <a:srgbClr val="C00000"/>
                  </a:solidFill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R</a:t>
                </a:r>
                <a:r>
                  <a:rPr lang="en-US" baseline="-25000" dirty="0">
                    <a:latin typeface="+mj-lt"/>
                  </a:rPr>
                  <a:t>0</a:t>
                </a:r>
                <a:r>
                  <a:rPr lang="en-US" dirty="0">
                    <a:latin typeface="+mj-lt"/>
                  </a:rPr>
                  <a:t> = 0.8  for AK8 clustering</a:t>
                </a: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0" y="936346"/>
                <a:ext cx="8683143" cy="2980496"/>
              </a:xfrm>
              <a:prstGeom prst="rect">
                <a:avLst/>
              </a:prstGeom>
              <a:blipFill>
                <a:blip r:embed="rId4"/>
                <a:stretch>
                  <a:fillRect l="-421" t="-1227" b="-22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117" y="4164049"/>
            <a:ext cx="4755719" cy="1804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1742" y="4244401"/>
            <a:ext cx="1955439" cy="13131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Clusters with exactly N </a:t>
            </a:r>
            <a:r>
              <a:rPr lang="en-US" sz="1400" dirty="0" err="1">
                <a:latin typeface="+mj-lt"/>
              </a:rPr>
              <a:t>subjets</a:t>
            </a:r>
            <a:r>
              <a:rPr lang="en-US" sz="1400" dirty="0">
                <a:latin typeface="+mj-lt"/>
              </a:rPr>
              <a:t> will have small </a:t>
            </a:r>
            <a:r>
              <a:rPr lang="el-GR" sz="1400" dirty="0">
                <a:latin typeface="+mj-lt"/>
              </a:rPr>
              <a:t>τ</a:t>
            </a:r>
            <a:r>
              <a:rPr lang="el-GR" sz="1400" baseline="-25000" dirty="0">
                <a:latin typeface="+mj-lt"/>
              </a:rPr>
              <a:t>Ν</a:t>
            </a:r>
          </a:p>
          <a:p>
            <a:endParaRPr lang="el-GR" sz="1400" baseline="-25000" dirty="0">
              <a:latin typeface="+mj-lt"/>
            </a:endParaRPr>
          </a:p>
          <a:p>
            <a:r>
              <a:rPr lang="en-US" sz="1400" dirty="0">
                <a:latin typeface="+mj-lt"/>
              </a:rPr>
              <a:t>If </a:t>
            </a:r>
            <a:r>
              <a:rPr lang="el-GR" sz="1400" dirty="0">
                <a:latin typeface="+mj-lt"/>
              </a:rPr>
              <a:t>τ</a:t>
            </a:r>
            <a:r>
              <a:rPr lang="el-GR" sz="1400" baseline="-25000" dirty="0">
                <a:latin typeface="+mj-lt"/>
              </a:rPr>
              <a:t>Ν</a:t>
            </a:r>
            <a:r>
              <a:rPr lang="el-GR" sz="1400" dirty="0">
                <a:latin typeface="+mj-lt"/>
              </a:rPr>
              <a:t> </a:t>
            </a:r>
            <a:r>
              <a:rPr lang="el-GR" sz="1400" dirty="0">
                <a:latin typeface="+mj-lt"/>
                <a:cs typeface="Lucida Sans Unicode" panose="020B0602030504020204" pitchFamily="34" charset="0"/>
              </a:rPr>
              <a:t>≃1, </a:t>
            </a:r>
            <a:r>
              <a:rPr lang="en-US" sz="1400" dirty="0">
                <a:latin typeface="+mj-lt"/>
                <a:cs typeface="Lucida Sans Unicode" panose="020B0602030504020204" pitchFamily="34" charset="0"/>
              </a:rPr>
              <a:t>cluster most likely has more than N </a:t>
            </a:r>
            <a:r>
              <a:rPr lang="en-US" sz="1400" dirty="0" err="1">
                <a:latin typeface="+mj-lt"/>
                <a:cs typeface="Lucida Sans Unicode" panose="020B0602030504020204" pitchFamily="34" charset="0"/>
              </a:rPr>
              <a:t>subjets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3273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9758" y="169656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3041" y="172799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706137" y="3438831"/>
            <a:ext cx="390292" cy="306923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96326" y="3196901"/>
            <a:ext cx="2587738" cy="574667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6" y="5596128"/>
            <a:ext cx="3268200" cy="38713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-437427" y="134238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3877937" y="152630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3910784" y="429829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19945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853436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64232" y="76482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20182" y="3397427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11269" y="341803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575031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3381" y="99141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8437" y="99141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46226" y="979389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0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08436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6225" y="356913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0443" y="82596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6037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7628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particle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14498" y="362609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3932" y="74485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4505" y="351658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17141" y="72770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17140" y="351658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73988" y="35165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74841" y="7573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0062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50062" y="35034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178" y="350347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46177" y="84055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6386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34351" y="351213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36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85704" y="83542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00744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39585" y="352610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12" y="918461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542" y="3596224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531159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535039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83487" y="85616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2961" y="348270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85704" y="34961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05017" y="35340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 (45.7 %)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>
                    <a:latin typeface="+mj-lt"/>
                  </a:rPr>
                  <a:t> (43.8 %)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semileptonic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(10.5 %)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dileptonic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55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There is an interesting discrepancy with theory (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In order to see what happens in bigger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‘s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L1: Single Jet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200GeV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j-lt"/>
              </a:rPr>
              <a:t>HLT: </a:t>
            </a:r>
            <a:r>
              <a:rPr lang="en-US" sz="1600" dirty="0">
                <a:latin typeface="+mj-lt"/>
              </a:rPr>
              <a:t>two AK8 jets, b tagged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tagged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level (absolute and normalized)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835256" y="4144765"/>
            <a:ext cx="1768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47243" y="898242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8342" y="874703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63565" y="896530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413" y="3107677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82435" y="31076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63565" y="3107675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2778</TotalTime>
  <Words>1714</Words>
  <Application>Microsoft Macintosh PowerPoint</Application>
  <PresentationFormat>On-screen Show (4:3)</PresentationFormat>
  <Paragraphs>362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Retrospect</vt:lpstr>
      <vt:lpstr>Measurement of the top-anti-top differential production cross section in the all-hadronic ﬁnal state using the 2016 proton-proton collision data at √s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Data vs MC: Top jet Kinematics</vt:lpstr>
      <vt:lpstr>Signal Extraction</vt:lpstr>
      <vt:lpstr>Fit in the SRA  Region</vt:lpstr>
      <vt:lpstr>Parton Level</vt:lpstr>
      <vt:lpstr>Extrapolation factors for parton level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Jet Mass Soft Drop Technique</vt:lpstr>
      <vt:lpstr>N Subjetiness τN</vt:lpstr>
      <vt:lpstr>MVA training: Correlation Matrices</vt:lpstr>
      <vt:lpstr>Analysis Regions</vt:lpstr>
      <vt:lpstr>Data vs MC: Substructure Properties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493</cp:revision>
  <dcterms:created xsi:type="dcterms:W3CDTF">2019-03-29T10:05:51Z</dcterms:created>
  <dcterms:modified xsi:type="dcterms:W3CDTF">2019-04-19T07:17:52Z</dcterms:modified>
</cp:coreProperties>
</file>